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aleway Thin"/>
      <p:regular r:id="rId40"/>
      <p:bold r:id="rId41"/>
      <p:italic r:id="rId42"/>
      <p:boldItalic r:id="rId43"/>
    </p:embeddedFont>
    <p:embeddedFont>
      <p:font typeface="Barlow Light"/>
      <p:regular r:id="rId44"/>
      <p:bold r:id="rId45"/>
      <p:italic r:id="rId46"/>
      <p:boldItalic r:id="rId47"/>
    </p:embeddedFont>
    <p:embeddedFont>
      <p:font typeface="Barlow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regular.fntdata"/><Relationship Id="rId42" Type="http://schemas.openxmlformats.org/officeDocument/2006/relationships/font" Target="fonts/RalewayThin-italic.fntdata"/><Relationship Id="rId41" Type="http://schemas.openxmlformats.org/officeDocument/2006/relationships/font" Target="fonts/RalewayThin-bold.fntdata"/><Relationship Id="rId44" Type="http://schemas.openxmlformats.org/officeDocument/2006/relationships/font" Target="fonts/BarlowLight-regular.fntdata"/><Relationship Id="rId43" Type="http://schemas.openxmlformats.org/officeDocument/2006/relationships/font" Target="fonts/RalewayThin-boldItalic.fntdata"/><Relationship Id="rId46" Type="http://schemas.openxmlformats.org/officeDocument/2006/relationships/font" Target="fonts/BarlowLight-italic.fntdata"/><Relationship Id="rId45" Type="http://schemas.openxmlformats.org/officeDocument/2006/relationships/font" Target="fonts/Barlow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regular.fntdata"/><Relationship Id="rId47" Type="http://schemas.openxmlformats.org/officeDocument/2006/relationships/font" Target="fonts/BarlowLight-boldItalic.fntdata"/><Relationship Id="rId49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2f02939e4_2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e2f02939e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2f02939e4_2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e2f02939e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2f02939e4_2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2f02939e4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2f02939e4_2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2f02939e4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2f02939e4_2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2f02939e4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2f2308c0d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2f2308c0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2f2308c0d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2f2308c0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e2f2308c0d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e2f2308c0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e2f2308c0d_0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e2f2308c0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e2f2308c0d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e2f2308c0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e2f2308c0d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e2f2308c0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2f2308c0d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e2f2308c0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2f2308c0d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e2f2308c0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2f2308c0d_0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2f2308c0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2f02939e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2f0293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2f02939e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e2f02939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f02939e4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f02939e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2f02939e4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2f02939e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gif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1.png"/><Relationship Id="rId13" Type="http://schemas.openxmlformats.org/officeDocument/2006/relationships/image" Target="../media/image29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heneuralblog.com/hydrating-tweet-ids/" TargetMode="External"/><Relationship Id="rId4" Type="http://schemas.openxmlformats.org/officeDocument/2006/relationships/hyperlink" Target="https://ieee-dataport.org/open-access/coronavirus-covid-19-tweets-dataset#files" TargetMode="External"/><Relationship Id="rId9" Type="http://schemas.openxmlformats.org/officeDocument/2006/relationships/hyperlink" Target="https://github.com/ranaroussi/yfinance" TargetMode="External"/><Relationship Id="rId5" Type="http://schemas.openxmlformats.org/officeDocument/2006/relationships/hyperlink" Target="https://developer.twitter.com/en/developer-terms/agreement-and-policy" TargetMode="External"/><Relationship Id="rId6" Type="http://schemas.openxmlformats.org/officeDocument/2006/relationships/hyperlink" Target="https://github.com/DocNow/twarc" TargetMode="External"/><Relationship Id="rId7" Type="http://schemas.openxmlformats.org/officeDocument/2006/relationships/hyperlink" Target="https://github.com/DocNow/hydrator" TargetMode="External"/><Relationship Id="rId8" Type="http://schemas.openxmlformats.org/officeDocument/2006/relationships/hyperlink" Target="https://fknol.com/stock/lis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type="ctrTitle"/>
          </p:nvPr>
        </p:nvSpPr>
        <p:spPr>
          <a:xfrm>
            <a:off x="8571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3400">
                <a:latin typeface="Raleway"/>
                <a:ea typeface="Raleway"/>
                <a:cs typeface="Raleway"/>
                <a:sym typeface="Raleway"/>
              </a:rPr>
              <a:t>Covid-19 and Post-Covid-19 impact on the stock market sectors</a:t>
            </a:r>
            <a:endParaRPr sz="3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1"/>
          <p:cNvSpPr txBox="1"/>
          <p:nvPr>
            <p:ph type="title"/>
          </p:nvPr>
        </p:nvSpPr>
        <p:spPr>
          <a:xfrm>
            <a:off x="457200" y="605600"/>
            <a:ext cx="5640900" cy="11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Waiting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1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654" name="Google Shape;654;p21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42950"/>
            <a:ext cx="3579509" cy="37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50" y="1442950"/>
            <a:ext cx="3648606" cy="37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"/>
          <p:cNvSpPr txBox="1"/>
          <p:nvPr>
            <p:ph type="title"/>
          </p:nvPr>
        </p:nvSpPr>
        <p:spPr>
          <a:xfrm>
            <a:off x="457200" y="605600"/>
            <a:ext cx="5640900" cy="11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   			  After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2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664" name="Google Shape;664;p22"/>
          <p:cNvSpPr txBox="1"/>
          <p:nvPr>
            <p:ph idx="3" type="body"/>
          </p:nvPr>
        </p:nvSpPr>
        <p:spPr>
          <a:xfrm>
            <a:off x="5250475" y="4376525"/>
            <a:ext cx="41643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Thin"/>
                <a:ea typeface="Raleway Thin"/>
                <a:cs typeface="Raleway Thin"/>
                <a:sym typeface="Raleway Thin"/>
              </a:rPr>
              <a:t>Not useful!</a:t>
            </a:r>
            <a:endParaRPr sz="3600"/>
          </a:p>
        </p:txBody>
      </p:sp>
      <p:sp>
        <p:nvSpPr>
          <p:cNvPr id="665" name="Google Shape;665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88" y="1394800"/>
            <a:ext cx="3250424" cy="30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400" y="1394800"/>
            <a:ext cx="3901176" cy="2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3"/>
          <p:cNvSpPr txBox="1"/>
          <p:nvPr>
            <p:ph type="title"/>
          </p:nvPr>
        </p:nvSpPr>
        <p:spPr>
          <a:xfrm>
            <a:off x="411475" y="261850"/>
            <a:ext cx="5686500" cy="10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3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674" name="Google Shape;674;p23"/>
          <p:cNvSpPr txBox="1"/>
          <p:nvPr>
            <p:ph idx="3" type="body"/>
          </p:nvPr>
        </p:nvSpPr>
        <p:spPr>
          <a:xfrm>
            <a:off x="4259275" y="4219950"/>
            <a:ext cx="41643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  </a:t>
            </a:r>
            <a:endParaRPr/>
          </a:p>
        </p:txBody>
      </p:sp>
      <p:sp>
        <p:nvSpPr>
          <p:cNvPr id="675" name="Google Shape;675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88" y="1379525"/>
            <a:ext cx="3022514" cy="26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800" y="1262650"/>
            <a:ext cx="5388651" cy="10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/>
          <p:nvPr>
            <p:ph type="title"/>
          </p:nvPr>
        </p:nvSpPr>
        <p:spPr>
          <a:xfrm>
            <a:off x="411475" y="261850"/>
            <a:ext cx="5686500" cy="10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4"/>
          <p:cNvSpPr txBox="1"/>
          <p:nvPr>
            <p:ph idx="3" type="body"/>
          </p:nvPr>
        </p:nvSpPr>
        <p:spPr>
          <a:xfrm>
            <a:off x="4259275" y="4219950"/>
            <a:ext cx="41643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  </a:t>
            </a:r>
            <a:endParaRPr/>
          </a:p>
        </p:txBody>
      </p:sp>
      <p:sp>
        <p:nvSpPr>
          <p:cNvPr id="684" name="Google Shape;684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25" y="1262650"/>
            <a:ext cx="5887227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100" y="3304150"/>
            <a:ext cx="5789350" cy="14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4"/>
          <p:cNvSpPr txBox="1"/>
          <p:nvPr/>
        </p:nvSpPr>
        <p:spPr>
          <a:xfrm>
            <a:off x="1737100" y="869425"/>
            <a:ext cx="701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textblob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TextBlob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503,448 tweets hydrated &amp; analysed</a:t>
            </a:r>
            <a:endParaRPr/>
          </a:p>
        </p:txBody>
      </p:sp>
      <p:sp>
        <p:nvSpPr>
          <p:cNvPr id="693" name="Google Shape;693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25"/>
          <p:cNvSpPr/>
          <p:nvPr/>
        </p:nvSpPr>
        <p:spPr>
          <a:xfrm>
            <a:off x="4987649" y="371275"/>
            <a:ext cx="3814048" cy="237197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rgbClr val="E6E6EC"/>
              </a:gs>
              <a:gs pos="50000">
                <a:srgbClr val="E6E6EC"/>
              </a:gs>
              <a:gs pos="100000">
                <a:srgbClr val="FFFFFF"/>
              </a:gs>
            </a:gsLst>
            <a:lin ang="1680027" scaled="0"/>
          </a:gradFill>
          <a:ln>
            <a:noFill/>
          </a:ln>
          <a:effectLst>
            <a:outerShdw blurRad="242888" rotWithShape="0" algn="bl" dir="5400000" dist="9525">
              <a:srgbClr val="11191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ctrTitle"/>
          </p:nvPr>
        </p:nvSpPr>
        <p:spPr>
          <a:xfrm>
            <a:off x="938100" y="2854250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Stocks Analysis + Model </a:t>
            </a:r>
            <a:endParaRPr sz="6400"/>
          </a:p>
        </p:txBody>
      </p:sp>
      <p:sp>
        <p:nvSpPr>
          <p:cNvPr id="700" name="Google Shape;700;p2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01" name="Google Shape;701;p26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702" name="Google Shape;702;p26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3" name="Google Shape;723;p26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724" name="Google Shape;724;p26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26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26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26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6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26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26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6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26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26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6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26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4" name="Google Shape;764;p26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3" name="Google Shape;793;p26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794" name="Google Shape;794;p26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7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Collection</a:t>
            </a:r>
            <a:endParaRPr sz="3600"/>
          </a:p>
        </p:txBody>
      </p:sp>
      <p:sp>
        <p:nvSpPr>
          <p:cNvPr id="812" name="Google Shape;812;p27"/>
          <p:cNvSpPr txBox="1"/>
          <p:nvPr>
            <p:ph idx="1" type="body"/>
          </p:nvPr>
        </p:nvSpPr>
        <p:spPr>
          <a:xfrm>
            <a:off x="457200" y="133195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Initial plan: NASDAQ Composite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Plan v2: Wilshire 5000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Final Plan: Top 10 Stocks per Sectors</a:t>
            </a:r>
            <a:endParaRPr/>
          </a:p>
        </p:txBody>
      </p:sp>
      <p:sp>
        <p:nvSpPr>
          <p:cNvPr id="813" name="Google Shape;813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4" name="Google Shape;814;p27"/>
          <p:cNvPicPr preferRelativeResize="0"/>
          <p:nvPr/>
        </p:nvPicPr>
        <p:blipFill rotWithShape="1">
          <a:blip r:embed="rId3">
            <a:alphaModFix/>
          </a:blip>
          <a:srcRect b="0" l="30172" r="0" t="0"/>
          <a:stretch/>
        </p:blipFill>
        <p:spPr>
          <a:xfrm>
            <a:off x="5488300" y="681800"/>
            <a:ext cx="3292200" cy="31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8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Processing</a:t>
            </a:r>
            <a:endParaRPr sz="3600"/>
          </a:p>
        </p:txBody>
      </p:sp>
      <p:sp>
        <p:nvSpPr>
          <p:cNvPr id="820" name="Google Shape;820;p28"/>
          <p:cNvSpPr txBox="1"/>
          <p:nvPr>
            <p:ph idx="1" type="body"/>
          </p:nvPr>
        </p:nvSpPr>
        <p:spPr>
          <a:xfrm>
            <a:off x="457200" y="133195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Creating Indexes based on Sectors by taking 10% of top 10 stocks in that Sector.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Sectors were: </a:t>
            </a:r>
            <a:br>
              <a:rPr lang="en" sz="1600"/>
            </a:br>
            <a:r>
              <a:rPr lang="en" sz="1600"/>
              <a:t>Basic Industry, Capital Goods, Consumer Discretionary, Energy, Consumer Services, Finance, Healthcare, Public Utilities, Real Estate, Technology and Transportation</a:t>
            </a:r>
            <a:endParaRPr sz="1600"/>
          </a:p>
        </p:txBody>
      </p:sp>
      <p:sp>
        <p:nvSpPr>
          <p:cNvPr id="821" name="Google Shape;821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075" y="1428500"/>
            <a:ext cx="4191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9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</a:t>
            </a:r>
            <a:endParaRPr sz="3600"/>
          </a:p>
        </p:txBody>
      </p:sp>
      <p:sp>
        <p:nvSpPr>
          <p:cNvPr id="828" name="Google Shape;828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950" y="241375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200" y="1914775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539" y="241375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5952" y="3465200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188" y="3461575"/>
            <a:ext cx="1828801" cy="144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7814" y="1948713"/>
            <a:ext cx="1828799" cy="14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6564" y="3465200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6563" y="1849663"/>
            <a:ext cx="1828801" cy="144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26564" y="241375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75952" y="1853288"/>
            <a:ext cx="1828800" cy="143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77199" y="3465200"/>
            <a:ext cx="1828800" cy="143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Important Charts</a:t>
            </a:r>
            <a:endParaRPr sz="3600"/>
          </a:p>
        </p:txBody>
      </p:sp>
      <p:sp>
        <p:nvSpPr>
          <p:cNvPr id="845" name="Google Shape;845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560" y="47380"/>
            <a:ext cx="3200401" cy="25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413025"/>
            <a:ext cx="4631499" cy="36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546" y="2565025"/>
            <a:ext cx="3114867" cy="24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</a:t>
            </a:r>
            <a:r>
              <a:rPr lang="en" sz="7200"/>
              <a:t>!</a:t>
            </a:r>
            <a:endParaRPr sz="7200"/>
          </a:p>
        </p:txBody>
      </p:sp>
      <p:sp>
        <p:nvSpPr>
          <p:cNvPr id="344" name="Google Shape;344;p13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Anadi Mishra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my </a:t>
            </a:r>
            <a:r>
              <a:rPr lang="en"/>
              <a:t>coffee</a:t>
            </a:r>
            <a:r>
              <a:rPr lang="en"/>
              <a:t> ran out. </a:t>
            </a:r>
            <a:endParaRPr b="1" sz="3600"/>
          </a:p>
        </p:txBody>
      </p:sp>
      <p:sp>
        <p:nvSpPr>
          <p:cNvPr id="345" name="Google Shape;345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13"/>
          <p:cNvPicPr preferRelativeResize="0"/>
          <p:nvPr/>
        </p:nvPicPr>
        <p:blipFill rotWithShape="1">
          <a:blip r:embed="rId3">
            <a:alphaModFix/>
          </a:blip>
          <a:srcRect b="24975" l="0" r="0" t="0"/>
          <a:stretch/>
        </p:blipFill>
        <p:spPr>
          <a:xfrm>
            <a:off x="5601900" y="1163300"/>
            <a:ext cx="2601600" cy="260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1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LSTM Model</a:t>
            </a:r>
            <a:endParaRPr sz="3600"/>
          </a:p>
        </p:txBody>
      </p:sp>
      <p:sp>
        <p:nvSpPr>
          <p:cNvPr id="854" name="Google Shape;854;p31"/>
          <p:cNvSpPr txBox="1"/>
          <p:nvPr>
            <p:ph idx="1" type="body"/>
          </p:nvPr>
        </p:nvSpPr>
        <p:spPr>
          <a:xfrm>
            <a:off x="457200" y="133195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MinMax Scaling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60 time steps into 1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70-30 Test and training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LSTM with four layers and one output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Plotting Predictions and Loss</a:t>
            </a:r>
            <a:endParaRPr/>
          </a:p>
        </p:txBody>
      </p:sp>
      <p:sp>
        <p:nvSpPr>
          <p:cNvPr id="855" name="Google Shape;855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6" name="Google Shape;8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00" y="1058713"/>
            <a:ext cx="4714800" cy="302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2"/>
          <p:cNvSpPr txBox="1"/>
          <p:nvPr>
            <p:ph type="title"/>
          </p:nvPr>
        </p:nvSpPr>
        <p:spPr>
          <a:xfrm>
            <a:off x="496350" y="478250"/>
            <a:ext cx="6259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60 Days LSTM Predictions</a:t>
            </a:r>
            <a:endParaRPr sz="3600"/>
          </a:p>
        </p:txBody>
      </p:sp>
      <p:sp>
        <p:nvSpPr>
          <p:cNvPr id="862" name="Google Shape;862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3" name="Google Shape;8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00" y="1021576"/>
            <a:ext cx="5789625" cy="41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3"/>
          <p:cNvSpPr txBox="1"/>
          <p:nvPr>
            <p:ph type="title"/>
          </p:nvPr>
        </p:nvSpPr>
        <p:spPr>
          <a:xfrm>
            <a:off x="496350" y="478250"/>
            <a:ext cx="77394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Training Loss vs Validation Loss</a:t>
            </a:r>
            <a:endParaRPr sz="3600"/>
          </a:p>
        </p:txBody>
      </p:sp>
      <p:sp>
        <p:nvSpPr>
          <p:cNvPr id="869" name="Google Shape;869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0" name="Google Shape;8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700" y="1062475"/>
            <a:ext cx="5484325" cy="40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4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Improvements</a:t>
            </a:r>
            <a:endParaRPr sz="3600"/>
          </a:p>
        </p:txBody>
      </p:sp>
      <p:sp>
        <p:nvSpPr>
          <p:cNvPr id="876" name="Google Shape;876;p34"/>
          <p:cNvSpPr txBox="1"/>
          <p:nvPr>
            <p:ph idx="1" type="body"/>
          </p:nvPr>
        </p:nvSpPr>
        <p:spPr>
          <a:xfrm>
            <a:off x="457200" y="1331950"/>
            <a:ext cx="81918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The team wasn’t operating on a fixed schedule and therefore sometimes people were stuck in deadlocks.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The Covid-19 data we used was very vague and included anything where the word Covid or its </a:t>
            </a:r>
            <a:r>
              <a:rPr lang="en" sz="1600"/>
              <a:t>stems</a:t>
            </a:r>
            <a:r>
              <a:rPr lang="en" sz="1600"/>
              <a:t> were used. We could have scraped our own data where the tweets also had parts of Investor speak in it.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We created a all equal 10% index of sectors, and could have experimented with different distributions as well.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The averaging of sentiments was very simple and perhaps there was a better way enforce sentiment strengths.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We could have used more variables like hashtag, or who the tweet was from.</a:t>
            </a:r>
            <a:endParaRPr sz="1600"/>
          </a:p>
        </p:txBody>
      </p:sp>
      <p:sp>
        <p:nvSpPr>
          <p:cNvPr id="877" name="Google Shape;877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5"/>
          <p:cNvSpPr txBox="1"/>
          <p:nvPr>
            <p:ph type="title"/>
          </p:nvPr>
        </p:nvSpPr>
        <p:spPr>
          <a:xfrm>
            <a:off x="457200" y="681800"/>
            <a:ext cx="69411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Things we Learned</a:t>
            </a:r>
            <a:endParaRPr sz="3600"/>
          </a:p>
        </p:txBody>
      </p:sp>
      <p:sp>
        <p:nvSpPr>
          <p:cNvPr id="883" name="Google Shape;883;p35"/>
          <p:cNvSpPr txBox="1"/>
          <p:nvPr>
            <p:ph idx="1" type="body"/>
          </p:nvPr>
        </p:nvSpPr>
        <p:spPr>
          <a:xfrm>
            <a:off x="457200" y="133195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Twitter ID hydration process - Retrieving raw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Data Preprocessing - Data cleaning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Stock Market Trends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LSTM Deep Learning Model</a:t>
            </a:r>
            <a:endParaRPr/>
          </a:p>
        </p:txBody>
      </p:sp>
      <p:sp>
        <p:nvSpPr>
          <p:cNvPr id="884" name="Google Shape;884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0" name="Google Shape;890;p36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891" name="Google Shape;891;p36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8" name="Google Shape;948;p36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949" name="Google Shape;949;p36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950" name="Google Shape;950;p36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36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36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53" name="Google Shape;953;p36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954" name="Google Shape;954;p36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36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56" name="Google Shape;956;p36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36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36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36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36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36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36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36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36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36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36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36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36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36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36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36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36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36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36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36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36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6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6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36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36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p36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6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6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6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6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6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6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6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6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6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36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36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6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6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6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6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6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6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6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6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6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36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36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6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6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6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6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6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6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6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36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36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36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36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36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6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6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6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36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0" name="Google Shape;1020;p36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021" name="Google Shape;1021;p36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022" name="Google Shape;1022;p36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6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3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3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6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27" name="Google Shape;1027;p36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36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36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0" name="Google Shape;1030;p36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6" name="Google Shape;1036;p36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 sz="7200"/>
              <a:t>!</a:t>
            </a:r>
            <a:endParaRPr sz="7200"/>
          </a:p>
        </p:txBody>
      </p:sp>
      <p:sp>
        <p:nvSpPr>
          <p:cNvPr id="1037" name="Google Shape;1037;p36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us at: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ggokmen@my.bcit.ca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amishra9@my.bcit.ca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7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Anadi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Got Stock market data from Yahoo Finance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Created Stock Market Index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Day-Wise Average of Sentiment Analysis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Plotter Graphs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Created LSTM Model</a:t>
            </a:r>
            <a:endParaRPr sz="1600"/>
          </a:p>
        </p:txBody>
      </p:sp>
      <p:sp>
        <p:nvSpPr>
          <p:cNvPr id="1043" name="Google Shape;1043;p3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Contribution</a:t>
            </a:r>
            <a:endParaRPr/>
          </a:p>
        </p:txBody>
      </p:sp>
      <p:sp>
        <p:nvSpPr>
          <p:cNvPr id="1044" name="Google Shape;1044;p37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Gokce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Gather data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Discover and access data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Cleanse and validate data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Transform and enrich data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Store Data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Sentiment Analysis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045" name="Google Shape;1045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6" name="Google Shape;1046;p37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1047" name="Google Shape;1047;p37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0" name="Google Shape;1090;p3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091" name="Google Shape;1091;p3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9" name="Google Shape;1099;p37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2667800" y="287751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0" name="Google Shape;1150;p3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51" name="Google Shape;1151;p3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1" name="Google Shape;1171;p37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5866407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5848921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5914777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825908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3808424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3864395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 Lists</a:t>
            </a:r>
            <a:endParaRPr/>
          </a:p>
        </p:txBody>
      </p:sp>
      <p:sp>
        <p:nvSpPr>
          <p:cNvPr id="1183" name="Google Shape;1183;p38"/>
          <p:cNvSpPr txBox="1"/>
          <p:nvPr>
            <p:ph idx="1" type="body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https://theneuralblog.com/hydrating-tweet-ids/</a:t>
            </a:r>
            <a:r>
              <a:rPr lang="en" sz="2200"/>
              <a:t>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https://ieee-dataport.org/open-access/coronavirus-covid-19-tweets-dataset#files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https://developer.twitter.com/en/developer-terms/agreement-and-policy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https://github.com/DocNow/twarc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7"/>
              </a:rPr>
              <a:t>https://github.com/DocNow/hydrator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8"/>
              </a:rPr>
              <a:t>https://fknol.com/stock/list/</a:t>
            </a:r>
            <a:r>
              <a:rPr lang="en" sz="2200"/>
              <a:t>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2200" u="sng">
                <a:solidFill>
                  <a:schemeClr val="hlink"/>
                </a:solidFill>
                <a:hlinkClick r:id="rId9"/>
              </a:rPr>
              <a:t>https://github.com/ranaroussi/yfinance</a:t>
            </a:r>
            <a:r>
              <a:rPr lang="en" sz="2200"/>
              <a:t> </a:t>
            </a:r>
            <a:endParaRPr sz="2200"/>
          </a:p>
        </p:txBody>
      </p:sp>
      <p:sp>
        <p:nvSpPr>
          <p:cNvPr id="1184" name="Google Shape;1184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"/>
          <p:cNvSpPr txBox="1"/>
          <p:nvPr>
            <p:ph idx="4294967295" type="ctrTitle"/>
          </p:nvPr>
        </p:nvSpPr>
        <p:spPr>
          <a:xfrm>
            <a:off x="4671100" y="1175063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52" name="Google Shape;352;p14"/>
          <p:cNvSpPr txBox="1"/>
          <p:nvPr>
            <p:ph idx="4294967295" type="subTitle"/>
          </p:nvPr>
        </p:nvSpPr>
        <p:spPr>
          <a:xfrm>
            <a:off x="4671100" y="1993684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Gokce Gokmen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CIT student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353" name="Google Shape;353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14"/>
          <p:cNvPicPr preferRelativeResize="0"/>
          <p:nvPr/>
        </p:nvPicPr>
        <p:blipFill rotWithShape="1">
          <a:blip r:embed="rId3">
            <a:alphaModFix/>
          </a:blip>
          <a:srcRect b="0" l="5364" r="5373" t="0"/>
          <a:stretch/>
        </p:blipFill>
        <p:spPr>
          <a:xfrm>
            <a:off x="667000" y="1045875"/>
            <a:ext cx="2433300" cy="243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"/>
          <p:cNvSpPr txBox="1"/>
          <p:nvPr>
            <p:ph type="title"/>
          </p:nvPr>
        </p:nvSpPr>
        <p:spPr>
          <a:xfrm>
            <a:off x="457200" y="605600"/>
            <a:ext cx="5640900" cy="6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0" name="Google Shape;360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1" name="Google Shape;361;p15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362" name="Google Shape;362;p15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4" name="Google Shape;384;p15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85" name="Google Shape;385;p15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86" name="Google Shape;386;p15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15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15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9" name="Google Shape;389;p15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90" name="Google Shape;390;p15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" name="Google Shape;391;p15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2" name="Google Shape;392;p15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5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5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5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15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15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15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15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15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15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15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15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5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5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15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15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15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15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15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5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15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15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15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15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15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15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15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15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15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15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15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15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15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15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15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15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15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15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15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15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15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15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15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15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15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15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15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5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15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15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5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15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5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15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15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15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15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15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5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15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15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6" name="Google Shape;456;p15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57" name="Google Shape;457;p15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58" name="Google Shape;458;p15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15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15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15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15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3" name="Google Shape;463;p15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15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15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6" name="Google Shape;466;p15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5" name="Google Shape;495;p15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96" name="Google Shape;496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15"/>
          <p:cNvSpPr txBox="1"/>
          <p:nvPr>
            <p:ph idx="1" type="body"/>
          </p:nvPr>
        </p:nvSpPr>
        <p:spPr>
          <a:xfrm>
            <a:off x="457200" y="1377275"/>
            <a:ext cx="5640900" cy="36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Project Proposal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Covid Dataset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Data Processing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Data Analysis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Sentiment Analysis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Dataset Generation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Stock Analysis + Model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Data Collection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Data Processing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Data Analysis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LSTM Model </a:t>
            </a:r>
            <a:r>
              <a:rPr lang="en" sz="1400"/>
              <a:t>Development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Improvement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Things we Learned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Dasvidaniya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Proposal Revisited</a:t>
            </a:r>
            <a:endParaRPr sz="3600"/>
          </a:p>
        </p:txBody>
      </p:sp>
      <p:sp>
        <p:nvSpPr>
          <p:cNvPr id="507" name="Google Shape;507;p16"/>
          <p:cNvSpPr txBox="1"/>
          <p:nvPr>
            <p:ph idx="1" type="body"/>
          </p:nvPr>
        </p:nvSpPr>
        <p:spPr>
          <a:xfrm>
            <a:off x="457200" y="169410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b="1"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Goal 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To predict stock market segment trends based off of current Covid-19 sentiment. 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Problem 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More than regular unpredictable Price action during Covid-19 and post-recovery period in the Stock Market. 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Char char="▸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Different Stock Data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8" name="Google Shape;508;p16"/>
          <p:cNvPicPr preferRelativeResize="0"/>
          <p:nvPr/>
        </p:nvPicPr>
        <p:blipFill rotWithShape="1">
          <a:blip r:embed="rId3">
            <a:alphaModFix/>
          </a:blip>
          <a:srcRect b="0" l="3295" r="37860" t="0"/>
          <a:stretch/>
        </p:blipFill>
        <p:spPr>
          <a:xfrm flipH="1" rot="10800000">
            <a:off x="4572000" y="0"/>
            <a:ext cx="4572000" cy="5143500"/>
          </a:xfrm>
          <a:prstGeom prst="snip1Rect">
            <a:avLst>
              <a:gd fmla="val 9999" name="adj"/>
            </a:avLst>
          </a:prstGeom>
          <a:noFill/>
          <a:ln>
            <a:noFill/>
          </a:ln>
        </p:spPr>
      </p:pic>
      <p:sp>
        <p:nvSpPr>
          <p:cNvPr id="509" name="Google Shape;509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"/>
          <p:cNvSpPr txBox="1"/>
          <p:nvPr>
            <p:ph type="ctrTitle"/>
          </p:nvPr>
        </p:nvSpPr>
        <p:spPr>
          <a:xfrm>
            <a:off x="1064750" y="1834000"/>
            <a:ext cx="4676700" cy="220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Covid-19 Dataset +</a:t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Sentiment Analysis</a:t>
            </a:r>
            <a:endParaRPr sz="6400"/>
          </a:p>
        </p:txBody>
      </p:sp>
      <p:sp>
        <p:nvSpPr>
          <p:cNvPr id="515" name="Google Shape;515;p1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16" name="Google Shape;516;p17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517" name="Google Shape;517;p17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17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39" name="Google Shape;539;p17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7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7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9" name="Google Shape;579;p17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17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609" name="Google Shape;609;p17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8"/>
          <p:cNvSpPr txBox="1"/>
          <p:nvPr>
            <p:ph type="title"/>
          </p:nvPr>
        </p:nvSpPr>
        <p:spPr>
          <a:xfrm>
            <a:off x="457200" y="605600"/>
            <a:ext cx="56409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Coronavirus Dataset Collection</a:t>
            </a:r>
            <a:endParaRPr/>
          </a:p>
        </p:txBody>
      </p:sp>
      <p:sp>
        <p:nvSpPr>
          <p:cNvPr id="627" name="Google Shape;627;p18"/>
          <p:cNvSpPr txBox="1"/>
          <p:nvPr>
            <p:ph idx="1" type="body"/>
          </p:nvPr>
        </p:nvSpPr>
        <p:spPr>
          <a:xfrm>
            <a:off x="535475" y="1995750"/>
            <a:ext cx="2992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FROM  March 20,2020 01:37 AM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TO July 12,2021 10:10 AM </a:t>
            </a:r>
            <a:endParaRPr b="1"/>
          </a:p>
        </p:txBody>
      </p:sp>
      <p:sp>
        <p:nvSpPr>
          <p:cNvPr id="628" name="Google Shape;628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74" y="2647025"/>
            <a:ext cx="3736401" cy="19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75" y="3206100"/>
            <a:ext cx="39814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ID HYDRATION</a:t>
            </a:r>
            <a:endParaRPr/>
          </a:p>
        </p:txBody>
      </p:sp>
      <p:sp>
        <p:nvSpPr>
          <p:cNvPr id="636" name="Google Shape;636;p19"/>
          <p:cNvSpPr txBox="1"/>
          <p:nvPr>
            <p:ph idx="1" type="body"/>
          </p:nvPr>
        </p:nvSpPr>
        <p:spPr>
          <a:xfrm>
            <a:off x="457200" y="2982625"/>
            <a:ext cx="5424000" cy="17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According to Twitter Developer Policy,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the tweet IDs, user IDs and/or message IDs can be shared publicly</a:t>
            </a:r>
            <a:r>
              <a:rPr b="1" lang="en"/>
              <a:t>.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process of retrieving a tweet’s complete information using its ID is known as </a:t>
            </a:r>
            <a:r>
              <a:rPr b="1"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hydration of a tweet ID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37" name="Google Shape;637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050" y="2039775"/>
            <a:ext cx="1114775" cy="18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039775"/>
            <a:ext cx="4195502" cy="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Hydrating tweet IDs</a:t>
            </a:r>
            <a:endParaRPr/>
          </a:p>
        </p:txBody>
      </p:sp>
      <p:sp>
        <p:nvSpPr>
          <p:cNvPr id="645" name="Google Shape;645;p20"/>
          <p:cNvSpPr txBox="1"/>
          <p:nvPr>
            <p:ph idx="1" type="body"/>
          </p:nvPr>
        </p:nvSpPr>
        <p:spPr>
          <a:xfrm>
            <a:off x="457200" y="1995750"/>
            <a:ext cx="34707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twarc python library</a:t>
            </a:r>
            <a:endParaRPr b="1"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twarc import Twarc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consumer_key=""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consumer_secret=""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access_token=""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access_token_secret=""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tweet in t.hydrate(open('tweet_ids.csv'))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6" name="Google Shape;646;p20"/>
          <p:cNvSpPr txBox="1"/>
          <p:nvPr>
            <p:ph idx="3" type="body"/>
          </p:nvPr>
        </p:nvSpPr>
        <p:spPr>
          <a:xfrm>
            <a:off x="5026600" y="1995750"/>
            <a:ext cx="36603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Hydrator Desktop Application</a:t>
            </a:r>
            <a:endParaRPr b="1"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“Link Twitter Account.”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“Add Dataset”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“start hydrating the tweet IDs”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